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1916"/>
    <p:restoredTop sz="94633"/>
  </p:normalViewPr>
  <p:slideViewPr>
    <p:cSldViewPr snapToGrid="0" snapToObjects="1">
      <p:cViewPr varScale="1">
        <p:scale>
          <a:sx n="88" d="100"/>
          <a:sy n="88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7800"/>
            <a:ext cx="9144000" cy="180816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75B77-4A1B-8B44-A07D-3F5751A57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627563"/>
          </a:xfrm>
          <a:prstGeom prst="rect">
            <a:avLst/>
          </a:prstGeom>
        </p:spPr>
        <p:txBody>
          <a:bodyPr/>
          <a:lstStyle>
            <a:lvl1pPr marL="344488" indent="-344488"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/>
        </p:blipFill>
        <p:spPr bwMode="auto">
          <a:xfrm>
            <a:off x="0" y="-2454"/>
            <a:ext cx="1440628" cy="70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7407DEDE-671E-A2F8-2350-F4F99515B78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1124699/worldwide-developer-survey-most-used-frameworks-web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7952"/>
            <a:ext cx="9144000" cy="1673870"/>
          </a:xfrm>
          <a:gradFill>
            <a:gsLst>
              <a:gs pos="91000">
                <a:schemeClr val="accent3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93000"/>
                  <a:alpha val="8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rgbClr val="002060"/>
                </a:solidFill>
              </a:rPr>
              <a:t>Server-side Development with NodeJS, Express and MongoDB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8E5D6-D838-BF40-9AA1-139974A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F5553-8E7F-D04A-8A16-BBBC1498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E8E9DE-6407-3740-B130-6C3A56DB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Strategy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E791B-906F-A047-8BC9-79D64FEE9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9339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Must attend more than 80% of contact hours (if not, not allow to take exam).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Evaluating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03 Progress Test 		(PT: 15%)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04 Assignment 		(AS: 15%)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01 Project			(PR: 20%)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01 Practical Exam 		(PE: 20%)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Final Exam 		(FE: 30%)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Final result = 15%(PT) + 15%(AS) + 20%(PR) + 20%(PE) + 30% (FE)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Pass: 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Every on-going assessment component &gt; 0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Final Exam score </a:t>
            </a:r>
            <a:r>
              <a:rPr lang="en-US" sz="1800">
                <a:solidFill>
                  <a:srgbClr val="FF0000"/>
                </a:solidFill>
                <a:cs typeface="Times New Roman" pitchFamily="18" charset="0"/>
              </a:rPr>
              <a:t>&gt;= 4</a:t>
            </a:r>
            <a:endParaRPr lang="en-US" sz="1800" dirty="0">
              <a:solidFill>
                <a:srgbClr val="FF0000"/>
              </a:solidFill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Final result &gt;= 5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Final exam retake only when not 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7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0675D-CE19-C145-BD39-5C2E8173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24AF0F-9551-A24B-A5B8-AFE6164D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651FA6-0B15-3643-A919-3E357689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356396-BA9D-8C40-AD66-44A5CE36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75514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500" dirty="0">
                <a:cs typeface="Times New Roman" pitchFamily="18" charset="0"/>
              </a:rPr>
              <a:t>This course is complex knowledge (however, it’s attractive and exciting), so you need to keep a tight grip on it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Read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On the books to get the general concept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Reference, study, collection from anywhere else (internet, your classmate, forum …)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Attend lectures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Listen, understand, then make your notes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Give your explanation about some topic in lectures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Ask questions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Give some examples that do not exist in your book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Practice all the exercises, demo to make your sense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After classes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Discuss your classmate indirectly, on the forum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Analyze, design, and implement labs and assignment. </a:t>
            </a:r>
            <a:r>
              <a:rPr lang="en-US" b="1" dirty="0">
                <a:cs typeface="Times New Roman" pitchFamily="18" charset="0"/>
              </a:rPr>
              <a:t>Write reports </a:t>
            </a:r>
            <a:r>
              <a:rPr lang="en-US" dirty="0">
                <a:cs typeface="Times New Roman" pitchFamily="18" charset="0"/>
              </a:rPr>
              <a:t>in your notebook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Build your team in yourselves to support together in studying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1CE99-E6BD-AC4D-B033-BF70788B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FDB2C-289C-844A-9AA1-0DD5615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2018D9-9280-4844-B76C-6640D625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policy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7FCF80-31C0-7545-9CDB-40F8ACB9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600" dirty="0">
                <a:cs typeface="Times New Roman" pitchFamily="18" charset="0"/>
              </a:rPr>
              <a:t>Cheating, plagiarism and breach of copyright are serious offenses under this Policy.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Cheating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Cheating during a test or exam is construed as talking, peeking at another student’s paper or any other clandestine method of transmitting information.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Plagiarism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Plagiarism is using the work of others without citing it; that is, holding the work of others out as your own work.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Breach of Copyright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If you photocopy a textbook without the copyright holder's permission, you violate copyright law.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BB7CA-EFEB-8249-9C4E-A7E98CA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62482-EAC6-5F48-ADBC-642010FC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7C471-A92E-AA4C-9647-B8DCDAA4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Install tools for programming if needed</a:t>
            </a:r>
            <a:endParaRPr lang="en-US" sz="350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BE5635D-4763-F844-BD51-D90DD6FC4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2767012"/>
            <a:ext cx="66294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408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4125F-55FB-A643-AE5B-FA902532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FD186-9FC5-0549-8805-19D5F9D2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53D3A-C553-2241-8098-57BEDE6C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should you study this course?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8A8C4-D4AE-6C44-9E2F-1A387523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8" y="1579989"/>
            <a:ext cx="5016234" cy="388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DB28A-0980-4043-915F-1349E0787031}"/>
              </a:ext>
            </a:extLst>
          </p:cNvPr>
          <p:cNvSpPr txBox="1"/>
          <p:nvPr/>
        </p:nvSpPr>
        <p:spPr>
          <a:xfrm>
            <a:off x="-157536" y="5567288"/>
            <a:ext cx="650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Source: LinkedIn (Data Collected: April 23,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4EEB4-A815-0E08-BC57-CCCA016F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3052"/>
            <a:ext cx="5760804" cy="3988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F2162D-E80A-D10E-AA45-08BB9338B1FE}"/>
              </a:ext>
            </a:extLst>
          </p:cNvPr>
          <p:cNvSpPr/>
          <p:nvPr/>
        </p:nvSpPr>
        <p:spPr>
          <a:xfrm>
            <a:off x="6887184" y="5433179"/>
            <a:ext cx="5894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effectLst/>
                <a:latin typeface="Open Sans"/>
              </a:rPr>
              <a:t>Most used web frameworks among developers worldwide, as of 2022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2860F-ED5D-1C7C-7593-8F064F9B808C}"/>
              </a:ext>
            </a:extLst>
          </p:cNvPr>
          <p:cNvSpPr txBox="1"/>
          <p:nvPr/>
        </p:nvSpPr>
        <p:spPr>
          <a:xfrm>
            <a:off x="228600" y="6114266"/>
            <a:ext cx="118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https://www.statista.com/statistics/1124699/worldwide-developer-survey-most-used-frameworks-web/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6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013C2-8A8E-3947-B5E2-8DF2A6D4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F1D49-4EB3-284A-928B-177F4BB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58AFC-B2B3-3D4B-9E89-DED3425D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CCD461-3EE4-FF48-821D-F65113D62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Completed:</a:t>
            </a:r>
          </a:p>
          <a:p>
            <a:pPr lvl="1">
              <a:lnSpc>
                <a:spcPct val="150000"/>
              </a:lnSpc>
            </a:pPr>
            <a:r>
              <a:rPr lang="en-US" b="0" i="0" u="none" strike="noStrike" dirty="0">
                <a:solidFill>
                  <a:srgbClr val="212529"/>
                </a:solidFill>
                <a:effectLst/>
              </a:rPr>
              <a:t>DBI202; FER201m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13CB8-E7C5-2A4F-A16D-389568AC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C2242-0CAA-2943-87C9-36D8D1AF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27DC89-0E66-804F-9FA3-7203482B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F5371-A397-4C40-8DC2-6A16F683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Demonstrate an understanding of server-side concepts, CRUD, and REST </a:t>
            </a:r>
          </a:p>
          <a:p>
            <a:pPr>
              <a:lnSpc>
                <a:spcPct val="130000"/>
              </a:lnSpc>
            </a:pPr>
            <a:r>
              <a:rPr lang="en-US" dirty="0"/>
              <a:t>Build and configure a backend server using the NodeJS framework </a:t>
            </a:r>
          </a:p>
          <a:p>
            <a:pPr>
              <a:lnSpc>
                <a:spcPct val="130000"/>
              </a:lnSpc>
            </a:pPr>
            <a:r>
              <a:rPr lang="en-US" dirty="0"/>
              <a:t>Build a RESTful API for the front-end to access backend services</a:t>
            </a:r>
          </a:p>
        </p:txBody>
      </p:sp>
    </p:spTree>
    <p:extLst>
      <p:ext uri="{BB962C8B-B14F-4D97-AF65-F5344CB8AC3E}">
        <p14:creationId xmlns:p14="http://schemas.microsoft.com/office/powerpoint/2010/main" val="37188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5C-D45C-C845-935A-437F818F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67930-0629-F04C-8513-D32234C8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BAC83-1CBE-E84F-95CC-F05178D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0EC1D-B49C-CB45-A642-448FD8EB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Overview of Web protocols: HTTP and HTTPS.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Introduction of NodeJS and NodeJS: Express modules to build a web server.</a:t>
            </a:r>
          </a:p>
          <a:p>
            <a:pPr>
              <a:lnSpc>
                <a:spcPct val="150000"/>
              </a:lnSpc>
            </a:pPr>
            <a:r>
              <a:rPr lang="en-US" dirty="0"/>
              <a:t>Deploy the application on a web server with basic CRUD operations. Work with NoSQL databases, specifically MongoDB and Mongoose, to access MongoDB from NodeJS.</a:t>
            </a:r>
          </a:p>
          <a:p>
            <a:pPr>
              <a:lnSpc>
                <a:spcPct val="150000"/>
              </a:lnSpc>
            </a:pPr>
            <a:r>
              <a:rPr lang="en-US" dirty="0"/>
              <a:t>Overview of REST and building a RESTful API.</a:t>
            </a:r>
          </a:p>
          <a:p>
            <a:pPr>
              <a:lnSpc>
                <a:spcPct val="150000"/>
              </a:lnSpc>
            </a:pPr>
            <a:r>
              <a:rPr lang="en-US" dirty="0"/>
              <a:t>Learn Authentication and security-related issues for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88964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4930C-A032-EE47-AEA4-4042754E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05CCC-3B0E-294F-88CD-2A805711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29921-D84B-FC4A-B212-6EF0805C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2D7519-596F-924B-A1E3-3D4DF292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0948"/>
            <a:ext cx="10515600" cy="859993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course plan on FLM</a:t>
            </a:r>
          </a:p>
          <a:p>
            <a:pPr algn="ctr" eaLnBrk="1" hangingPunct="1">
              <a:lnSpc>
                <a:spcPct val="10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(https://</a:t>
            </a:r>
            <a:r>
              <a:rPr lang="en-US" sz="3000" b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flm.fpt.edu.vn</a:t>
            </a: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78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03A4D-3F69-884B-A73E-F33F0077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9A832-9A93-1846-9A4B-9AC84DA2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B0581-4E89-354A-A37E-46C162E4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Materials/ References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9929F1-4A8E-CC40-8A4D-C48AA0B5E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2" y="1549400"/>
            <a:ext cx="11285621" cy="46275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https://www.coursera.org/learn/server-side-nodejs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Pro MERN Stack - Full Stack Web App Development with Mongo, Express, React, and Node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React Quickly_ Painless Web Apps with React, JSX, Redux and </a:t>
            </a:r>
            <a:r>
              <a:rPr lang="en-US" dirty="0" err="1"/>
              <a:t>GraphQL</a:t>
            </a:r>
            <a:endParaRPr lang="en-US" dirty="0"/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CMS forum</a:t>
            </a:r>
          </a:p>
        </p:txBody>
      </p:sp>
    </p:spTree>
    <p:extLst>
      <p:ext uri="{BB962C8B-B14F-4D97-AF65-F5344CB8AC3E}">
        <p14:creationId xmlns:p14="http://schemas.microsoft.com/office/powerpoint/2010/main" val="288179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9268D-3B0C-FD4E-8757-7B99BF0B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773AF-420B-794C-B4A9-1024B619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5E912-19EC-AF42-8BD5-DBB6E396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Environments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B4067-717F-884D-9261-3A9A56EBA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NVM</a:t>
            </a:r>
            <a:r>
              <a:rPr lang="en-US" dirty="0"/>
              <a:t> (Node Version Management) - v0.39.1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NodeJS </a:t>
            </a:r>
            <a:r>
              <a:rPr lang="en-US" dirty="0"/>
              <a:t>- v19.3.0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NPM</a:t>
            </a:r>
            <a:r>
              <a:rPr lang="en-US" dirty="0"/>
              <a:t> (Node Package Management) - v9.2.0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Express</a:t>
            </a:r>
            <a:r>
              <a:rPr lang="en-US" dirty="0"/>
              <a:t> - v4.18.1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Postman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MongoDB </a:t>
            </a:r>
            <a:r>
              <a:rPr lang="en-US" dirty="0"/>
              <a:t>(Community) - v6.0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Visual Studio Code</a:t>
            </a:r>
            <a:r>
              <a:rPr lang="en-US" dirty="0"/>
              <a:t> (version 1.59 or later) (</a:t>
            </a:r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A Notebook for reports of labs and assignments.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5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1F640-2FD6-7B4F-A895-C625F2D1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593EE-95B5-6047-B470-F2CBE514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6A34A-DC40-A64E-A966-F9D03057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A89366-FB00-BD49-986E-22DF5AEA7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How to conduct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Prepare contents of the next session at home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Following lessons in classroom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Completing module assessments in time and Quizzes (via CMS)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b="1" i="1" dirty="0">
                <a:solidFill>
                  <a:srgbClr val="FF0000"/>
                </a:solidFill>
                <a:cs typeface="Times New Roman" pitchFamily="18" charset="0"/>
              </a:rPr>
              <a:t>Write reports</a:t>
            </a:r>
            <a:r>
              <a:rPr lang="en-US" sz="3200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dirty="0">
                <a:cs typeface="Times New Roman" pitchFamily="18" charset="0"/>
              </a:rPr>
              <a:t>of all labs and assignments to your notebook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Communication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Class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Interchange by FU-HN CMS, Forum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Discussing actively in your team and classroom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Free to question and answer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Others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Off phone, no game, no chat in class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Use laptop under teacher’s instruction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7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734</Words>
  <Application>Microsoft Office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.Lucida Grande UI Regular</vt:lpstr>
      <vt:lpstr>Arial</vt:lpstr>
      <vt:lpstr>Calibri</vt:lpstr>
      <vt:lpstr>Open Sans</vt:lpstr>
      <vt:lpstr>Times New Roman</vt:lpstr>
      <vt:lpstr>Wingdings</vt:lpstr>
      <vt:lpstr>Office Theme</vt:lpstr>
      <vt:lpstr>Server-side Development with NodeJS, Express and MongoDB </vt:lpstr>
      <vt:lpstr>Why should you study this course?</vt:lpstr>
      <vt:lpstr>Prerequisites</vt:lpstr>
      <vt:lpstr>Course Objectives </vt:lpstr>
      <vt:lpstr>Course Description</vt:lpstr>
      <vt:lpstr>Course Plan</vt:lpstr>
      <vt:lpstr>Materials/ References</vt:lpstr>
      <vt:lpstr>Learning Environments</vt:lpstr>
      <vt:lpstr>Course Rules</vt:lpstr>
      <vt:lpstr>Evaluation Strategy</vt:lpstr>
      <vt:lpstr>How to study</vt:lpstr>
      <vt:lpstr>Academic policy</vt:lpstr>
      <vt:lpstr>Install tools for programming if needed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59</cp:revision>
  <dcterms:created xsi:type="dcterms:W3CDTF">2021-08-08T14:50:46Z</dcterms:created>
  <dcterms:modified xsi:type="dcterms:W3CDTF">2023-09-21T09:14:04Z</dcterms:modified>
</cp:coreProperties>
</file>